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72" r:id="rId4"/>
    <p:sldId id="273" r:id="rId5"/>
    <p:sldId id="260" r:id="rId6"/>
    <p:sldId id="262" r:id="rId7"/>
    <p:sldId id="261" r:id="rId8"/>
    <p:sldId id="267" r:id="rId9"/>
    <p:sldId id="263" r:id="rId10"/>
    <p:sldId id="264" r:id="rId11"/>
    <p:sldId id="268" r:id="rId12"/>
    <p:sldId id="265" r:id="rId13"/>
    <p:sldId id="274" r:id="rId14"/>
    <p:sldId id="266" r:id="rId15"/>
    <p:sldId id="269" r:id="rId16"/>
    <p:sldId id="275" r:id="rId17"/>
  </p:sldIdLst>
  <p:sldSz cx="12192000" cy="6858000"/>
  <p:notesSz cx="6888163" cy="100187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FfhVzB3Vkwv4ZIr0z0Pz2A6V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198386B-10A3-4A6C-92EA-B1D079B91396}" type="datetimeFigureOut">
              <a:rPr lang="en-AU" smtClean="0"/>
              <a:t>16/10/2021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BBA0992-8AD9-4B89-BF5B-FFEF14215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64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AU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AU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83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89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4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17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10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68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27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12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7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3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25D-FBCD-4CCA-80A6-5FC05A46F4FC}" type="datetimeFigureOut">
              <a:rPr lang="en-AU" smtClean="0"/>
              <a:t>16/10/2021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B52A-FAB5-4FD3-B240-DD41596E1F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64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1354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-99152" y="-777432"/>
            <a:ext cx="12192000" cy="25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Non negotiables of Church Life</a:t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</a:rPr>
              <a:t>Acts 2:42-47</a:t>
            </a:r>
            <a:endParaRPr sz="2400" b="1" dirty="0">
              <a:solidFill>
                <a:srgbClr val="1E4E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Koinonia</a:t>
            </a:r>
            <a:r>
              <a:rPr lang="en-AU" dirty="0" smtClean="0"/>
              <a:t>  - Greek word for Fellowship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sp>
        <p:nvSpPr>
          <p:cNvPr id="3" name="TextBox 2"/>
          <p:cNvSpPr txBox="1"/>
          <p:nvPr/>
        </p:nvSpPr>
        <p:spPr>
          <a:xfrm>
            <a:off x="1002535" y="1690688"/>
            <a:ext cx="8042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3200" dirty="0" smtClean="0"/>
              <a:t>  To share together in the sense of joint participation or partnership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3200" dirty="0" smtClean="0"/>
              <a:t>  To share with in the sense of giving what we have to others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448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Koinonia</a:t>
            </a:r>
            <a:r>
              <a:rPr lang="en-AU" dirty="0" smtClean="0"/>
              <a:t>  - Greek word for Fellowship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sp>
        <p:nvSpPr>
          <p:cNvPr id="3" name="TextBox 2"/>
          <p:cNvSpPr txBox="1"/>
          <p:nvPr/>
        </p:nvSpPr>
        <p:spPr>
          <a:xfrm>
            <a:off x="1002535" y="1690688"/>
            <a:ext cx="8042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3200" dirty="0" smtClean="0"/>
              <a:t>  To share together in the sense of joint participation or partnership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3200" dirty="0" smtClean="0"/>
              <a:t>  To share with in the sense of giving what we have to others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42" y="1452529"/>
            <a:ext cx="2697093" cy="20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27005" cy="1325563"/>
          </a:xfrm>
        </p:spPr>
        <p:txBody>
          <a:bodyPr/>
          <a:lstStyle/>
          <a:p>
            <a:r>
              <a:rPr lang="en-AU" dirty="0" smtClean="0"/>
              <a:t>1 Corinthians 12:12-27        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57" y="244452"/>
            <a:ext cx="4031134" cy="3740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183912"/>
            <a:ext cx="8890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 smtClean="0"/>
              <a:t>   One body  -   many parts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 smtClean="0"/>
              <a:t>   God has arranged the parts in the body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/>
              <a:t> </a:t>
            </a:r>
            <a:r>
              <a:rPr lang="en-AU" sz="3200" dirty="0" smtClean="0"/>
              <a:t>  Every part is valuable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/>
              <a:t> </a:t>
            </a:r>
            <a:r>
              <a:rPr lang="en-AU" sz="3200" dirty="0" smtClean="0"/>
              <a:t>  No division - equal concern for each other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/>
              <a:t> </a:t>
            </a:r>
            <a:r>
              <a:rPr lang="en-AU" sz="3200" dirty="0" smtClean="0"/>
              <a:t>  One part suffers, we all </a:t>
            </a:r>
            <a:r>
              <a:rPr lang="en-AU" sz="3200" dirty="0" smtClean="0"/>
              <a:t>suffer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3200" dirty="0"/>
              <a:t> </a:t>
            </a:r>
            <a:r>
              <a:rPr lang="en-AU" sz="3200" dirty="0" smtClean="0"/>
              <a:t>  One part is honoured, we all rejoice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832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6" y="1608462"/>
            <a:ext cx="5108155" cy="3831117"/>
          </a:xfrm>
          <a:prstGeom prst="rect">
            <a:avLst/>
          </a:prstGeom>
        </p:spPr>
      </p:pic>
      <p:sp>
        <p:nvSpPr>
          <p:cNvPr id="7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AU" sz="4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  one another through fellowship</a:t>
            </a:r>
            <a:endParaRPr sz="48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3" y="234565"/>
            <a:ext cx="4406931" cy="251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0"/>
          <a:stretch/>
        </p:blipFill>
        <p:spPr>
          <a:xfrm>
            <a:off x="5383194" y="2042157"/>
            <a:ext cx="1763598" cy="2254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1" y="2984537"/>
            <a:ext cx="4054391" cy="2346593"/>
          </a:xfrm>
          <a:prstGeom prst="rect">
            <a:avLst/>
          </a:prstGeom>
        </p:spPr>
      </p:pic>
      <p:pic>
        <p:nvPicPr>
          <p:cNvPr id="2050" name="Picture 2" descr="Image result for car on holi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372" y="3591237"/>
            <a:ext cx="2457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>
            <a:off x="8472289" y="2342953"/>
            <a:ext cx="1531344" cy="1344058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962401" y="2569073"/>
            <a:ext cx="93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15</a:t>
            </a:r>
          </a:p>
          <a:p>
            <a:r>
              <a:rPr lang="en-AU" sz="2400" b="1" dirty="0" smtClean="0"/>
              <a:t>Km</a:t>
            </a:r>
          </a:p>
          <a:p>
            <a:r>
              <a:rPr lang="en-AU" sz="2400" b="1" dirty="0" smtClean="0"/>
              <a:t>only</a:t>
            </a:r>
            <a:endParaRPr lang="en-AU" sz="2400" b="1" dirty="0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66" y="234565"/>
            <a:ext cx="2165881" cy="21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hairdress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"/>
          <a:stretch/>
        </p:blipFill>
        <p:spPr bwMode="auto">
          <a:xfrm>
            <a:off x="8830047" y="13890"/>
            <a:ext cx="2545775" cy="19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humbs.dreamstime.com/t/closed-karen-business-woman-carrying-large-sign-shop-452580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4" y="1071098"/>
            <a:ext cx="1857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4" y="1674332"/>
            <a:ext cx="5108155" cy="3831117"/>
          </a:xfrm>
          <a:prstGeom prst="rect">
            <a:avLst/>
          </a:prstGeom>
        </p:spPr>
      </p:pic>
      <p:sp>
        <p:nvSpPr>
          <p:cNvPr id="7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AU" sz="4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  one another through fellowship</a:t>
            </a:r>
            <a:endParaRPr sz="48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65" y="1194468"/>
            <a:ext cx="2873987" cy="43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2670" y="2889635"/>
            <a:ext cx="299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17754" y="2082188"/>
            <a:ext cx="2941504" cy="56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 rot="10800000">
            <a:off x="5535977" y="4046210"/>
            <a:ext cx="2941504" cy="56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8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256" r="947" b="63681"/>
          <a:stretch/>
        </p:blipFill>
        <p:spPr>
          <a:xfrm>
            <a:off x="9524" y="5505449"/>
            <a:ext cx="12173290" cy="1362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4" y="1674332"/>
            <a:ext cx="5108155" cy="3831117"/>
          </a:xfrm>
          <a:prstGeom prst="rect">
            <a:avLst/>
          </a:prstGeom>
        </p:spPr>
      </p:pic>
      <p:sp>
        <p:nvSpPr>
          <p:cNvPr id="7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AU" sz="48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  one another through fellowship</a:t>
            </a:r>
            <a:endParaRPr sz="48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65" y="1194468"/>
            <a:ext cx="2873987" cy="43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6441" y="2192039"/>
            <a:ext cx="299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31525" y="1642060"/>
            <a:ext cx="2941504" cy="56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 rot="10800000">
            <a:off x="5618603" y="2944822"/>
            <a:ext cx="2941504" cy="56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820577" y="3535918"/>
            <a:ext cx="2996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impacting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820577" y="4838680"/>
            <a:ext cx="2941504" cy="561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7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1354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-99152" y="-777432"/>
            <a:ext cx="12192000" cy="25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Non negotiables of Church Life</a:t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</a:rPr>
              <a:t>Acts 2:42-47</a:t>
            </a: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922" y="4417764"/>
            <a:ext cx="309573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Evangelise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2524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1354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-99152" y="-777432"/>
            <a:ext cx="12192000" cy="25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Non negotiables of Church Life</a:t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</a:rPr>
              <a:t>Acts 2:42-47</a:t>
            </a: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922" y="4417764"/>
            <a:ext cx="309573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Evangelise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16901" y="3701983"/>
            <a:ext cx="181079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Exalt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1965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9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1354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-99152" y="-777432"/>
            <a:ext cx="12192000" cy="25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Non negotiables of Church Life</a:t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</a:rPr>
              <a:t>Acts 2:42-47</a:t>
            </a: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922" y="4417764"/>
            <a:ext cx="309573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Evangelise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83002" y="3648323"/>
            <a:ext cx="181079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Exalt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503185" y="4482029"/>
            <a:ext cx="309573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Encourage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0209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0" y="440674"/>
            <a:ext cx="12192000" cy="18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AU" sz="48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one another through </a:t>
            </a: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fellowship</a:t>
            </a:r>
            <a:r>
              <a:rPr lang="en-AU" sz="6600" b="1" dirty="0" smtClean="0">
                <a:solidFill>
                  <a:srgbClr val="1E4E79"/>
                </a:solidFill>
              </a:rPr>
              <a:t/>
            </a:r>
            <a:br>
              <a:rPr lang="en-AU" sz="6600" b="1" dirty="0" smtClean="0">
                <a:solidFill>
                  <a:srgbClr val="1E4E79"/>
                </a:solidFill>
              </a:rPr>
            </a:br>
            <a:r>
              <a:rPr lang="en-AU" b="1" dirty="0" smtClean="0">
                <a:solidFill>
                  <a:srgbClr val="1E4E79"/>
                </a:solidFill>
              </a:rPr>
              <a:t/>
            </a:r>
            <a:br>
              <a:rPr lang="en-AU" b="1" dirty="0" smtClean="0">
                <a:solidFill>
                  <a:srgbClr val="1E4E79"/>
                </a:solidFill>
              </a:rPr>
            </a:b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850834"/>
            <a:ext cx="11916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aseline="30000" dirty="0" smtClean="0"/>
              <a:t>Acts 2:42-47 </a:t>
            </a:r>
            <a:r>
              <a:rPr lang="en-AU" sz="2800" dirty="0" smtClean="0"/>
              <a:t>They </a:t>
            </a:r>
            <a:r>
              <a:rPr lang="en-AU" sz="2800" dirty="0"/>
              <a:t>devoted themselves to the apostles’ teaching and to the fellowship, to the breaking of bread and to prayer. </a:t>
            </a:r>
            <a:r>
              <a:rPr lang="en-AU" sz="2800" dirty="0" smtClean="0"/>
              <a:t>Everyone </a:t>
            </a:r>
            <a:r>
              <a:rPr lang="en-AU" sz="2800" dirty="0"/>
              <a:t>was filled with awe, and many wonders and miraculous signs were done by the apostles. </a:t>
            </a:r>
            <a:r>
              <a:rPr lang="en-AU" sz="2800" dirty="0" smtClean="0"/>
              <a:t>All </a:t>
            </a:r>
            <a:r>
              <a:rPr lang="en-AU" sz="2800" dirty="0"/>
              <a:t>the believers were together and had everything in common. </a:t>
            </a:r>
            <a:r>
              <a:rPr lang="en-AU" sz="2800" dirty="0" smtClean="0"/>
              <a:t>Selling </a:t>
            </a:r>
            <a:r>
              <a:rPr lang="en-AU" sz="2800" dirty="0"/>
              <a:t>their possessions and goods, they gave to anyone as he had need. </a:t>
            </a:r>
            <a:r>
              <a:rPr lang="en-AU" sz="2800" dirty="0" smtClean="0"/>
              <a:t>Every </a:t>
            </a:r>
            <a:r>
              <a:rPr lang="en-AU" sz="2800" dirty="0"/>
              <a:t>day they continued to meet together in the temple courts. They broke bread in their homes and ate together with glad and sincere hearts, </a:t>
            </a:r>
            <a:r>
              <a:rPr lang="en-AU" sz="2800" dirty="0" smtClean="0"/>
              <a:t>praising </a:t>
            </a:r>
            <a:r>
              <a:rPr lang="en-AU" sz="2800" dirty="0"/>
              <a:t>God and enjoying the favour of all the people. And the Lord added to their number daily those who were being saved</a:t>
            </a:r>
            <a:r>
              <a:rPr lang="en-AU" sz="2800" dirty="0" smtClean="0"/>
              <a:t>.</a:t>
            </a:r>
          </a:p>
          <a:p>
            <a:endParaRPr lang="en-AU" sz="2800" dirty="0"/>
          </a:p>
          <a:p>
            <a:pPr algn="ctr"/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Encourage</a:t>
            </a:r>
            <a:r>
              <a:rPr lang="en-AU" sz="2800" dirty="0" smtClean="0"/>
              <a:t> - 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</a:rPr>
              <a:t>give support, persuade with advice, stimulate beliefs</a:t>
            </a:r>
            <a:endParaRPr lang="en-A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0" y="440674"/>
            <a:ext cx="12192000" cy="18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AU" sz="48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one another through </a:t>
            </a: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fellowship</a:t>
            </a:r>
            <a:r>
              <a:rPr lang="en-AU" sz="6600" b="1" dirty="0" smtClean="0">
                <a:solidFill>
                  <a:srgbClr val="1E4E79"/>
                </a:solidFill>
              </a:rPr>
              <a:t/>
            </a:r>
            <a:br>
              <a:rPr lang="en-AU" sz="6600" b="1" dirty="0" smtClean="0">
                <a:solidFill>
                  <a:srgbClr val="1E4E79"/>
                </a:solidFill>
              </a:rPr>
            </a:br>
            <a:r>
              <a:rPr lang="en-AU" b="1" dirty="0" smtClean="0">
                <a:solidFill>
                  <a:srgbClr val="1E4E79"/>
                </a:solidFill>
              </a:rPr>
              <a:t/>
            </a:r>
            <a:br>
              <a:rPr lang="en-AU" b="1" dirty="0" smtClean="0">
                <a:solidFill>
                  <a:srgbClr val="1E4E79"/>
                </a:solidFill>
              </a:rPr>
            </a:b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850834"/>
            <a:ext cx="11916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aseline="30000" dirty="0" smtClean="0"/>
              <a:t>Acts 2:42-47 </a:t>
            </a:r>
            <a:r>
              <a:rPr lang="en-AU" sz="2800" dirty="0" smtClean="0"/>
              <a:t>They </a:t>
            </a:r>
            <a:r>
              <a:rPr lang="en-AU" sz="2800" dirty="0">
                <a:solidFill>
                  <a:srgbClr val="C00000"/>
                </a:solidFill>
              </a:rPr>
              <a:t>devoted themselves to the apostles’ teaching </a:t>
            </a:r>
            <a:r>
              <a:rPr lang="en-AU" sz="2800" dirty="0"/>
              <a:t>and to the </a:t>
            </a:r>
            <a:r>
              <a:rPr lang="en-AU" sz="2800" dirty="0">
                <a:solidFill>
                  <a:srgbClr val="C00000"/>
                </a:solidFill>
              </a:rPr>
              <a:t>fellowship,</a:t>
            </a:r>
            <a:r>
              <a:rPr lang="en-AU" sz="2800" dirty="0"/>
              <a:t> to the </a:t>
            </a:r>
            <a:r>
              <a:rPr lang="en-AU" sz="2800" dirty="0">
                <a:solidFill>
                  <a:srgbClr val="C00000"/>
                </a:solidFill>
              </a:rPr>
              <a:t>breaking of bread and to prayer</a:t>
            </a:r>
            <a:r>
              <a:rPr lang="en-AU" sz="2800" dirty="0"/>
              <a:t>. </a:t>
            </a:r>
            <a:r>
              <a:rPr lang="en-AU" sz="2800" dirty="0" smtClean="0"/>
              <a:t>Everyone </a:t>
            </a:r>
            <a:r>
              <a:rPr lang="en-AU" sz="2800" dirty="0"/>
              <a:t>was filled with awe, and </a:t>
            </a:r>
            <a:r>
              <a:rPr lang="en-AU" sz="2800" dirty="0">
                <a:solidFill>
                  <a:srgbClr val="C00000"/>
                </a:solidFill>
              </a:rPr>
              <a:t>many wonders and miraculous signs </a:t>
            </a:r>
            <a:r>
              <a:rPr lang="en-AU" sz="2800" dirty="0"/>
              <a:t>were done by the apostles. </a:t>
            </a:r>
            <a:r>
              <a:rPr lang="en-AU" sz="2800" dirty="0" smtClean="0"/>
              <a:t>All </a:t>
            </a:r>
            <a:r>
              <a:rPr lang="en-AU" sz="2800" dirty="0"/>
              <a:t>the believers were </a:t>
            </a:r>
            <a:r>
              <a:rPr lang="en-AU" sz="2800" dirty="0">
                <a:solidFill>
                  <a:srgbClr val="C00000"/>
                </a:solidFill>
              </a:rPr>
              <a:t>together </a:t>
            </a:r>
            <a:r>
              <a:rPr lang="en-AU" sz="2800" dirty="0"/>
              <a:t>and had </a:t>
            </a:r>
            <a:r>
              <a:rPr lang="en-AU" sz="2800" dirty="0">
                <a:solidFill>
                  <a:srgbClr val="C00000"/>
                </a:solidFill>
              </a:rPr>
              <a:t>everything in common</a:t>
            </a:r>
            <a:r>
              <a:rPr lang="en-AU" sz="2800" dirty="0"/>
              <a:t>. </a:t>
            </a:r>
            <a:r>
              <a:rPr lang="en-AU" sz="2800" dirty="0" smtClean="0"/>
              <a:t>Selling </a:t>
            </a:r>
            <a:r>
              <a:rPr lang="en-AU" sz="2800" dirty="0"/>
              <a:t>their possessions and goods, </a:t>
            </a:r>
            <a:r>
              <a:rPr lang="en-AU" sz="2800" dirty="0">
                <a:solidFill>
                  <a:srgbClr val="C00000"/>
                </a:solidFill>
              </a:rPr>
              <a:t>they gave to anyone as he had need</a:t>
            </a:r>
            <a:r>
              <a:rPr lang="en-AU" sz="2800" dirty="0"/>
              <a:t>. </a:t>
            </a:r>
            <a:r>
              <a:rPr lang="en-AU" sz="2800" dirty="0" smtClean="0">
                <a:solidFill>
                  <a:srgbClr val="C00000"/>
                </a:solidFill>
              </a:rPr>
              <a:t>Every </a:t>
            </a:r>
            <a:r>
              <a:rPr lang="en-AU" sz="2800" dirty="0">
                <a:solidFill>
                  <a:srgbClr val="C00000"/>
                </a:solidFill>
              </a:rPr>
              <a:t>day they continued to meet together </a:t>
            </a:r>
            <a:r>
              <a:rPr lang="en-AU" sz="2800" dirty="0"/>
              <a:t>in the temple courts. They </a:t>
            </a:r>
            <a:r>
              <a:rPr lang="en-AU" sz="2800" dirty="0">
                <a:solidFill>
                  <a:srgbClr val="C00000"/>
                </a:solidFill>
              </a:rPr>
              <a:t>broke bread in their homes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C00000"/>
                </a:solidFill>
              </a:rPr>
              <a:t>ate together </a:t>
            </a:r>
            <a:r>
              <a:rPr lang="en-AU" sz="2800" dirty="0"/>
              <a:t>with </a:t>
            </a:r>
            <a:r>
              <a:rPr lang="en-AU" sz="2800" dirty="0">
                <a:solidFill>
                  <a:srgbClr val="C00000"/>
                </a:solidFill>
              </a:rPr>
              <a:t>glad and sincere hearts</a:t>
            </a:r>
            <a:r>
              <a:rPr lang="en-AU" sz="2800" dirty="0"/>
              <a:t>, </a:t>
            </a:r>
            <a:r>
              <a:rPr lang="en-AU" sz="2800" dirty="0" smtClean="0"/>
              <a:t>praising </a:t>
            </a:r>
            <a:r>
              <a:rPr lang="en-AU" sz="2800" dirty="0"/>
              <a:t>God and enjoying the favour of all the people. And the Lord added to their number daily those who were being saved</a:t>
            </a:r>
            <a:r>
              <a:rPr lang="en-AU" sz="2800" dirty="0" smtClean="0"/>
              <a:t>.</a:t>
            </a:r>
          </a:p>
          <a:p>
            <a:endParaRPr lang="en-AU" sz="2800" dirty="0"/>
          </a:p>
          <a:p>
            <a:pPr algn="ctr"/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Encourage</a:t>
            </a:r>
            <a:r>
              <a:rPr lang="en-AU" sz="2800" dirty="0" smtClean="0"/>
              <a:t> - 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</a:rPr>
              <a:t>give support, persuade with advice, stimulate beliefs</a:t>
            </a:r>
            <a:endParaRPr lang="en-A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22" y="1465739"/>
            <a:ext cx="113033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Jerry </a:t>
            </a:r>
            <a:r>
              <a:rPr lang="en-AU" sz="2800" dirty="0"/>
              <a:t>Bridges in his book </a:t>
            </a:r>
            <a:r>
              <a:rPr lang="en-AU" sz="2800" dirty="0" smtClean="0"/>
              <a:t>True </a:t>
            </a:r>
            <a:r>
              <a:rPr lang="en-AU" sz="2800" dirty="0"/>
              <a:t>Fellowship… writes  </a:t>
            </a: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/>
              <a:t>O</a:t>
            </a:r>
            <a:r>
              <a:rPr lang="en-AU" sz="2800" dirty="0" smtClean="0"/>
              <a:t>ur </a:t>
            </a:r>
            <a:r>
              <a:rPr lang="en-AU" sz="2800" dirty="0"/>
              <a:t>understanding of fellowship falls far short of what God </a:t>
            </a:r>
            <a:endParaRPr lang="en-AU" sz="2800" dirty="0" smtClean="0"/>
          </a:p>
          <a:p>
            <a:r>
              <a:rPr lang="en-AU" sz="2800" dirty="0" smtClean="0"/>
              <a:t>has </a:t>
            </a:r>
            <a:r>
              <a:rPr lang="en-AU" sz="2800" dirty="0"/>
              <a:t>provided for us.  True fellowship is not Christian </a:t>
            </a:r>
            <a:endParaRPr lang="en-AU" sz="2800" dirty="0" smtClean="0"/>
          </a:p>
          <a:p>
            <a:r>
              <a:rPr lang="en-AU" sz="2800" dirty="0" smtClean="0"/>
              <a:t>social </a:t>
            </a:r>
            <a:r>
              <a:rPr lang="en-AU" sz="2800" dirty="0"/>
              <a:t>interaction.  Nor is it confined to spiritual </a:t>
            </a:r>
            <a:r>
              <a:rPr lang="en-AU" sz="2800" dirty="0" smtClean="0"/>
              <a:t>activities…</a:t>
            </a:r>
          </a:p>
          <a:p>
            <a:r>
              <a:rPr lang="en-AU" sz="2800" dirty="0"/>
              <a:t>g</a:t>
            </a:r>
            <a:r>
              <a:rPr lang="en-AU" sz="2800" dirty="0" smtClean="0"/>
              <a:t>roup prayer, Bible study and sharing what God is doing in your life- </a:t>
            </a:r>
          </a:p>
          <a:p>
            <a:r>
              <a:rPr lang="en-AU" sz="2800" dirty="0" smtClean="0"/>
              <a:t>important </a:t>
            </a:r>
            <a:r>
              <a:rPr lang="en-AU" sz="2800" dirty="0"/>
              <a:t>as these things are.  </a:t>
            </a:r>
            <a:endParaRPr lang="en-AU" sz="2800" dirty="0" smtClean="0"/>
          </a:p>
          <a:p>
            <a:r>
              <a:rPr lang="en-AU" sz="2800" dirty="0" smtClean="0"/>
              <a:t>“Fellowship </a:t>
            </a:r>
            <a:r>
              <a:rPr lang="en-AU" sz="2800" dirty="0"/>
              <a:t>is not an activity: it is a relationship</a:t>
            </a:r>
            <a:r>
              <a:rPr lang="en-AU" sz="2800" dirty="0" smtClean="0"/>
              <a:t>.”</a:t>
            </a:r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pPr algn="ctr"/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Fellowship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</a:rPr>
              <a:t>not an activity it is a relationship</a:t>
            </a:r>
            <a:endParaRPr lang="en-A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0" y="440674"/>
            <a:ext cx="12192000" cy="18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AU" sz="48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one another through </a:t>
            </a: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fellowship</a:t>
            </a:r>
            <a:r>
              <a:rPr lang="en-AU" sz="6600" b="1" dirty="0" smtClean="0">
                <a:solidFill>
                  <a:srgbClr val="1E4E79"/>
                </a:solidFill>
              </a:rPr>
              <a:t/>
            </a:r>
            <a:br>
              <a:rPr lang="en-AU" sz="6600" b="1" dirty="0" smtClean="0">
                <a:solidFill>
                  <a:srgbClr val="1E4E79"/>
                </a:solidFill>
              </a:rPr>
            </a:br>
            <a:r>
              <a:rPr lang="en-AU" b="1" dirty="0" smtClean="0">
                <a:solidFill>
                  <a:srgbClr val="1E4E79"/>
                </a:solidFill>
              </a:rPr>
              <a:t/>
            </a:r>
            <a:br>
              <a:rPr lang="en-AU" b="1" dirty="0" smtClean="0">
                <a:solidFill>
                  <a:srgbClr val="1E4E79"/>
                </a:solidFill>
              </a:rPr>
            </a:br>
            <a:endParaRPr sz="2400" b="1" dirty="0">
              <a:solidFill>
                <a:srgbClr val="1E4E79"/>
              </a:solidFill>
            </a:endParaRPr>
          </a:p>
        </p:txBody>
      </p:sp>
      <p:pic>
        <p:nvPicPr>
          <p:cNvPr id="1026" name="Picture 2" descr="68930142929715200014547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-832" b="1"/>
          <a:stretch/>
        </p:blipFill>
        <p:spPr bwMode="auto">
          <a:xfrm rot="6079118">
            <a:off x="9487122" y="1446478"/>
            <a:ext cx="2405926" cy="19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0" y="440674"/>
            <a:ext cx="12192000" cy="18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AU" sz="48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one another through </a:t>
            </a: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fellowship</a:t>
            </a:r>
            <a:r>
              <a:rPr lang="en-AU" sz="6600" b="1" dirty="0" smtClean="0">
                <a:solidFill>
                  <a:srgbClr val="1E4E79"/>
                </a:solidFill>
              </a:rPr>
              <a:t/>
            </a:r>
            <a:br>
              <a:rPr lang="en-AU" sz="6600" b="1" dirty="0" smtClean="0">
                <a:solidFill>
                  <a:srgbClr val="1E4E79"/>
                </a:solidFill>
              </a:rPr>
            </a:br>
            <a:r>
              <a:rPr lang="en-AU" b="1" dirty="0" smtClean="0">
                <a:solidFill>
                  <a:srgbClr val="1E4E79"/>
                </a:solidFill>
              </a:rPr>
              <a:t/>
            </a:r>
            <a:br>
              <a:rPr lang="en-AU" b="1" dirty="0" smtClean="0">
                <a:solidFill>
                  <a:srgbClr val="1E4E79"/>
                </a:solidFill>
              </a:rPr>
            </a:b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850834"/>
            <a:ext cx="11916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aseline="30000" dirty="0" smtClean="0"/>
              <a:t>Acts 2:42-47 </a:t>
            </a:r>
            <a:r>
              <a:rPr lang="en-AU" sz="2800" dirty="0" smtClean="0"/>
              <a:t>They </a:t>
            </a:r>
            <a:r>
              <a:rPr lang="en-AU" sz="2800" dirty="0"/>
              <a:t>devoted themselves to the apostles’ teaching and to the </a:t>
            </a:r>
            <a:r>
              <a:rPr lang="en-AU" sz="2800" dirty="0">
                <a:solidFill>
                  <a:srgbClr val="C00000"/>
                </a:solidFill>
              </a:rPr>
              <a:t>fellowship, to the breaking of bread and to prayer</a:t>
            </a:r>
            <a:r>
              <a:rPr lang="en-AU" sz="2800" dirty="0"/>
              <a:t>. </a:t>
            </a:r>
            <a:r>
              <a:rPr lang="en-AU" sz="2800" dirty="0" smtClean="0"/>
              <a:t>Everyone </a:t>
            </a:r>
            <a:r>
              <a:rPr lang="en-AU" sz="2800" dirty="0"/>
              <a:t>was filled with awe, and many wonders and miraculous signs were done by the apostles. </a:t>
            </a:r>
            <a:r>
              <a:rPr lang="en-AU" sz="2800" dirty="0" smtClean="0">
                <a:solidFill>
                  <a:srgbClr val="C00000"/>
                </a:solidFill>
              </a:rPr>
              <a:t>All </a:t>
            </a:r>
            <a:r>
              <a:rPr lang="en-AU" sz="2800" dirty="0">
                <a:solidFill>
                  <a:srgbClr val="C00000"/>
                </a:solidFill>
              </a:rPr>
              <a:t>the believers were together and had everything in common</a:t>
            </a:r>
            <a:r>
              <a:rPr lang="en-AU" sz="2800" dirty="0"/>
              <a:t>. </a:t>
            </a:r>
            <a:r>
              <a:rPr lang="en-AU" sz="2800" dirty="0" smtClean="0"/>
              <a:t>Selling </a:t>
            </a:r>
            <a:r>
              <a:rPr lang="en-AU" sz="2800" dirty="0"/>
              <a:t>their possessions and goods, </a:t>
            </a:r>
            <a:r>
              <a:rPr lang="en-AU" sz="2800" dirty="0">
                <a:solidFill>
                  <a:srgbClr val="C00000"/>
                </a:solidFill>
              </a:rPr>
              <a:t>they gave to anyone as he had need</a:t>
            </a:r>
            <a:r>
              <a:rPr lang="en-AU" sz="2800" dirty="0"/>
              <a:t>. </a:t>
            </a:r>
            <a:r>
              <a:rPr lang="en-AU" sz="2800" dirty="0" smtClean="0"/>
              <a:t>Every </a:t>
            </a:r>
            <a:r>
              <a:rPr lang="en-AU" sz="2800" dirty="0"/>
              <a:t>day they continued to meet together in the temple courts. </a:t>
            </a:r>
            <a:r>
              <a:rPr lang="en-AU" sz="2800" dirty="0">
                <a:solidFill>
                  <a:srgbClr val="C00000"/>
                </a:solidFill>
              </a:rPr>
              <a:t>They broke bread in their homes and ate together with glad and sincere hearts, </a:t>
            </a:r>
            <a:r>
              <a:rPr lang="en-AU" sz="2800" dirty="0" smtClean="0">
                <a:solidFill>
                  <a:srgbClr val="C00000"/>
                </a:solidFill>
              </a:rPr>
              <a:t>praising </a:t>
            </a:r>
            <a:r>
              <a:rPr lang="en-AU" sz="2800" dirty="0">
                <a:solidFill>
                  <a:srgbClr val="C00000"/>
                </a:solidFill>
              </a:rPr>
              <a:t>God and enjoying the favour of all the people</a:t>
            </a:r>
            <a:r>
              <a:rPr lang="en-AU" sz="2800" dirty="0"/>
              <a:t>. And the Lord added to their number daily those who were being saved</a:t>
            </a:r>
            <a:r>
              <a:rPr lang="en-AU" sz="2800" dirty="0" smtClean="0"/>
              <a:t>.</a:t>
            </a:r>
          </a:p>
          <a:p>
            <a:endParaRPr lang="en-AU" sz="2800" dirty="0"/>
          </a:p>
          <a:p>
            <a:pPr algn="ctr"/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Fellowship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</a:rPr>
              <a:t>not an activity it is a relationship</a:t>
            </a:r>
            <a:endParaRPr lang="en-A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92000" cy="1465739"/>
          </a:xfrm>
          <a:prstGeom prst="rect">
            <a:avLst/>
          </a:prstGeom>
          <a:solidFill>
            <a:srgbClr val="F3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0" y="440674"/>
            <a:ext cx="12192000" cy="18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Calibri"/>
              <a:buNone/>
            </a:pP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AU" sz="48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one another through </a:t>
            </a:r>
            <a:r>
              <a:rPr lang="en-AU" sz="54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fellowship</a:t>
            </a:r>
            <a:r>
              <a:rPr lang="en-AU" sz="6600" b="1" dirty="0" smtClean="0">
                <a:solidFill>
                  <a:srgbClr val="1E4E79"/>
                </a:solidFill>
              </a:rPr>
              <a:t/>
            </a:r>
            <a:br>
              <a:rPr lang="en-AU" sz="6600" b="1" dirty="0" smtClean="0">
                <a:solidFill>
                  <a:srgbClr val="1E4E79"/>
                </a:solidFill>
              </a:rPr>
            </a:br>
            <a:r>
              <a:rPr lang="en-AU" b="1" dirty="0" smtClean="0">
                <a:solidFill>
                  <a:srgbClr val="1E4E79"/>
                </a:solidFill>
              </a:rPr>
              <a:t/>
            </a:r>
            <a:br>
              <a:rPr lang="en-AU" b="1" dirty="0" smtClean="0">
                <a:solidFill>
                  <a:srgbClr val="1E4E79"/>
                </a:solidFill>
              </a:rPr>
            </a:br>
            <a:endParaRPr sz="2400" b="1" dirty="0">
              <a:solidFill>
                <a:srgbClr val="1E4E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850834"/>
            <a:ext cx="11916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aseline="30000" dirty="0" smtClean="0"/>
              <a:t>Acts 2:42-47 </a:t>
            </a:r>
            <a:r>
              <a:rPr lang="en-AU" sz="2800" dirty="0" smtClean="0"/>
              <a:t>They </a:t>
            </a:r>
            <a:r>
              <a:rPr lang="en-AU" sz="2800" dirty="0"/>
              <a:t>devoted themselves to the apostles’ teaching and to the </a:t>
            </a:r>
            <a:r>
              <a:rPr lang="en-AU" sz="2800" dirty="0">
                <a:solidFill>
                  <a:schemeClr val="tx1"/>
                </a:solidFill>
              </a:rPr>
              <a:t>fellowship, to the breaking of bread and to prayer. </a:t>
            </a:r>
            <a:r>
              <a:rPr lang="en-AU" sz="2800" dirty="0" smtClean="0">
                <a:solidFill>
                  <a:schemeClr val="tx1"/>
                </a:solidFill>
              </a:rPr>
              <a:t>Everyone </a:t>
            </a:r>
            <a:r>
              <a:rPr lang="en-AU" sz="2800" dirty="0">
                <a:solidFill>
                  <a:schemeClr val="tx1"/>
                </a:solidFill>
              </a:rPr>
              <a:t>was filled with awe, and many wonders and miraculous signs were done by the apostles. </a:t>
            </a:r>
            <a:r>
              <a:rPr lang="en-AU" sz="2800" dirty="0" smtClean="0">
                <a:solidFill>
                  <a:schemeClr val="tx1"/>
                </a:solidFill>
              </a:rPr>
              <a:t>All </a:t>
            </a:r>
            <a:r>
              <a:rPr lang="en-AU" sz="2800" dirty="0">
                <a:solidFill>
                  <a:schemeClr val="tx1"/>
                </a:solidFill>
              </a:rPr>
              <a:t>the believers were together and had everything in common. </a:t>
            </a:r>
            <a:r>
              <a:rPr lang="en-AU" sz="2800" dirty="0" smtClean="0">
                <a:solidFill>
                  <a:schemeClr val="tx1"/>
                </a:solidFill>
              </a:rPr>
              <a:t>Selling </a:t>
            </a:r>
            <a:r>
              <a:rPr lang="en-AU" sz="2800" dirty="0">
                <a:solidFill>
                  <a:schemeClr val="tx1"/>
                </a:solidFill>
              </a:rPr>
              <a:t>their possessions and goods, they gave to anyone as he had need. </a:t>
            </a:r>
            <a:r>
              <a:rPr lang="en-AU" sz="2800" dirty="0" smtClean="0">
                <a:solidFill>
                  <a:schemeClr val="tx1"/>
                </a:solidFill>
              </a:rPr>
              <a:t>Every </a:t>
            </a:r>
            <a:r>
              <a:rPr lang="en-AU" sz="2800" dirty="0">
                <a:solidFill>
                  <a:schemeClr val="tx1"/>
                </a:solidFill>
              </a:rPr>
              <a:t>day they continued to meet together in the temple courts. They broke bread in their homes and ate together with glad and sincere hearts, </a:t>
            </a:r>
            <a:r>
              <a:rPr lang="en-AU" sz="2800" dirty="0" smtClean="0">
                <a:solidFill>
                  <a:schemeClr val="tx1"/>
                </a:solidFill>
              </a:rPr>
              <a:t>praising </a:t>
            </a:r>
            <a:r>
              <a:rPr lang="en-AU" sz="2800" dirty="0">
                <a:solidFill>
                  <a:schemeClr val="tx1"/>
                </a:solidFill>
              </a:rPr>
              <a:t>God and enjoying the favour of all the people. </a:t>
            </a:r>
            <a:r>
              <a:rPr lang="en-AU" sz="2800" dirty="0">
                <a:solidFill>
                  <a:srgbClr val="C00000"/>
                </a:solidFill>
              </a:rPr>
              <a:t>And the Lord added to their number daily those who were being saved</a:t>
            </a:r>
            <a:r>
              <a:rPr lang="en-AU" sz="2800" dirty="0" smtClean="0">
                <a:solidFill>
                  <a:srgbClr val="C00000"/>
                </a:solidFill>
              </a:rPr>
              <a:t>.</a:t>
            </a:r>
          </a:p>
          <a:p>
            <a:endParaRPr lang="en-AU" sz="2800" dirty="0"/>
          </a:p>
          <a:p>
            <a:pPr algn="ctr"/>
            <a:r>
              <a:rPr lang="en-AU" sz="2800" b="1" dirty="0" smtClean="0">
                <a:solidFill>
                  <a:schemeClr val="accent5">
                    <a:lumMod val="75000"/>
                  </a:schemeClr>
                </a:solidFill>
              </a:rPr>
              <a:t>End result </a:t>
            </a:r>
            <a:endParaRPr lang="en-A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755</Words>
  <Application>Microsoft Office PowerPoint</Application>
  <PresentationFormat>Widescreen</PresentationFormat>
  <Paragraphs>63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Office Theme</vt:lpstr>
      <vt:lpstr>Non negotiables of Church Life Acts 2:42-47</vt:lpstr>
      <vt:lpstr>Non negotiables of Church Life Acts 2:42-47</vt:lpstr>
      <vt:lpstr>Non negotiables of Church Life Acts 2:42-47</vt:lpstr>
      <vt:lpstr>Non negotiables of Church Life Acts 2:42-47</vt:lpstr>
      <vt:lpstr> Encourage  one another through fellowship  </vt:lpstr>
      <vt:lpstr> Encourage  one another through fellowship  </vt:lpstr>
      <vt:lpstr> Encourage  one another through fellowship  </vt:lpstr>
      <vt:lpstr> Encourage  one another through fellowship  </vt:lpstr>
      <vt:lpstr> Encourage  one another through fellowship  </vt:lpstr>
      <vt:lpstr>Koinonia  - Greek word for Fellowship</vt:lpstr>
      <vt:lpstr>Koinonia  - Greek word for Fellowship</vt:lpstr>
      <vt:lpstr>1 Corinthians 12:12-27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Non-Negotiables of  Church Life</dc:title>
  <dc:creator>Philip Adams</dc:creator>
  <cp:lastModifiedBy>Microsoft account</cp:lastModifiedBy>
  <cp:revision>26</cp:revision>
  <cp:lastPrinted>2021-10-16T05:40:55Z</cp:lastPrinted>
  <dcterms:created xsi:type="dcterms:W3CDTF">2021-09-19T04:37:04Z</dcterms:created>
  <dcterms:modified xsi:type="dcterms:W3CDTF">2021-10-16T05:41:13Z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2021-09-19T04:37:04Z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b74f89d9-b541-4129-b977-613f11d24c78</vt:lpwstr>
  </property>
  <property fmtid="{D5CDD505-2E9C-101B-9397-08002B2CF9AE}" pid="8" name="MSIP_Label_d7dc88d9-fa17-47eb-a208-3e66f59d50e5_ContentBits">
    <vt:lpwstr>0</vt:lpwstr>
  </property>
</Properties>
</file>